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83" r:id="rId2"/>
    <p:sldId id="284" r:id="rId3"/>
    <p:sldId id="285" r:id="rId4"/>
    <p:sldId id="295" r:id="rId5"/>
    <p:sldId id="296" r:id="rId6"/>
  </p:sldIdLst>
  <p:sldSz cx="12192000" cy="6858000"/>
  <p:notesSz cx="6858000" cy="9144000"/>
  <p:custDataLst>
    <p:tags r:id="rId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>
        <p:scale>
          <a:sx n="90" d="100"/>
          <a:sy n="90" d="100"/>
        </p:scale>
        <p:origin x="278" y="-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95AB9A-6CAA-4C40-882C-53AB6D744179}" type="datetimeFigureOut">
              <a:rPr lang="en-IN" smtClean="0"/>
              <a:t>30-03-2020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8C029-2F4D-494D-951E-C92EF4ED2D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4759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FC8C0-F9C9-4535-BA6B-19DCCDA3C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8BDB4E-3DE3-43DB-9932-41C8B8888998}" type="datetime1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C2BCA-40B9-40C0-A7E0-8B8B5B7DF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10312F-45A9-48CF-8AC5-4717FEF5F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47AEA9-1FD1-4EA8-9A7A-7E32C791E85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4205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3851F-B625-44FD-A0F2-3E26EEFC5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A907D6-D83D-4CBF-9E4D-DB5703B2F7DA}" type="datetime1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2F94B-CB8F-49A9-AB69-29369F337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CEAD4-3967-41B5-8D8B-7A8CE8285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30DD1F3-B90F-4415-9DE7-5DC1BFAF2CD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1735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C5BED-77A5-478E-9D25-9BAD73F79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C16D43-A689-44FD-A0D0-B255F7B0B0DB}" type="datetime1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2CD28-F6B4-40AB-A10A-94849F0E4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ED3D2-4636-4622-9855-949414249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8E5E5D-2F8B-478D-A198-CEFAEF571CF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225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D4364-898E-411D-A0C9-70F3A16D9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B2E0F3-AD81-4A81-85A7-821E6FF03157}" type="datetime1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45794-37B7-4C0A-9907-6A3AE30E4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1FCA2-9C16-4A4D-A930-4992E4B66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6CC2FF5-232E-471D-BA2B-8D18C5CF1C3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7775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7B935-F2DD-4DED-9772-AF79B2918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E169C2-A910-4861-8CAE-0DD5ECC4A117}" type="datetime1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601D4-C73C-4870-A8EB-87A19F798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32BD46-A2CF-499D-8D98-3B7815AAF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49AE399-B1FF-43DB-A4E9-92222F4B47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1451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3373E63-D698-43ED-8BEA-FE072CF71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D966A0-5B7E-4F20-9E76-8F8BF2199C62}" type="datetime1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F7591D9-C7CC-4911-A9A7-5BC084E5A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42408F8-6EFB-42E6-8806-D146D9EFF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6899861-B067-4225-B827-655FB9F2E76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2730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E2AE57-21B3-4C37-AEC3-6D26BC708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6F86C2-5245-4A4E-B35C-745B3B969B2C}" type="datetime1">
              <a:rPr lang="en-US" smtClean="0"/>
              <a:t>3/30/2020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6E0E5B9-815A-4AF7-AB01-8516784B3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2E69338-85E4-489C-A326-38B58C895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A707917-EFBB-4177-9E05-139F946F6A1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4660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87D4DCC-5FD8-40A8-9756-C8F6623FF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18998F-4831-4E2A-B2E1-9F6A4D2438EC}" type="datetime1">
              <a:rPr lang="en-US" smtClean="0"/>
              <a:t>3/30/2020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BD02964-B7D5-4366-9B40-F1AA0046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43F95EC-4E12-4965-B626-64D108C0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677B8B5-C3AD-4A9E-80D4-915EB947CD6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1733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646F234-8B14-496E-BE66-4C2CCECEE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1A5AD3-FF0A-4458-A562-F04BD8D64DE1}" type="datetime1">
              <a:rPr lang="en-US" smtClean="0"/>
              <a:t>3/30/2020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8886B86-81C6-4AAA-8010-B12203241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E9D8A87-9B5B-47F1-A39A-380EF7808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DA356F-0548-4341-99D6-B4936A165B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0928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FC295BC-9518-43A7-829A-BC190C502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314694-D99F-48C4-8537-9A74D487B5E2}" type="datetime1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B9F5489-CDEC-49DA-9DCF-20E052A84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8FCA777-E660-4FA3-8E41-00DD0EE4F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D8EDBD-41C0-4384-B16A-5ACA0C278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56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4D4DD5C4-22EA-4F5C-B2D4-E039A2CE4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B05EBC-EB02-4BCB-A286-A90F104AA279}" type="datetime1">
              <a:rPr lang="en-US" smtClean="0"/>
              <a:t>3/30/2020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525A0-5FE6-4D80-A40C-67422E364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7E7E935-65CF-444C-8E64-1FAC110F3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8C1BD7-D1F6-4DF6-952E-7897953053E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6969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DD49D78-DC08-47D1-9DC0-53D08346E8F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10F6552C-A9C4-4C3D-AF34-A644886EC5B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65895E-F560-4761-AFAD-14D403BB11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840AB63-46DF-4B1D-958D-D43DEBED310E}" type="datetime1">
              <a:rPr lang="en-US" smtClean="0"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CA57A5-D666-4C2D-A3B1-D4C2CED4F0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Pawan@LPU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23652-5EA7-48B7-AFEC-32B63EE252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D1FB8680-0B4A-469F-AAD1-653DFFE9AF1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8114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0" i="0" u="none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b="0" i="0" u="none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F0E8A-F24B-46EB-9E4C-6FF6DF699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Line Graphs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F0C79-D2AB-4948-A794-406CE83FB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291" y="1286165"/>
            <a:ext cx="10972800" cy="4525963"/>
          </a:xfrm>
        </p:spPr>
        <p:txBody>
          <a:bodyPr/>
          <a:lstStyle/>
          <a:p>
            <a:r>
              <a:rPr lang="en-US" sz="2400" dirty="0"/>
              <a:t>Connects a series of points through line segments</a:t>
            </a:r>
          </a:p>
          <a:p>
            <a:r>
              <a:rPr lang="en-US" sz="2400" dirty="0"/>
              <a:t>Points are ordered (Usually along X-axis)</a:t>
            </a:r>
          </a:p>
          <a:p>
            <a:r>
              <a:rPr lang="en-US" sz="2400" dirty="0"/>
              <a:t>Useful in identifying trends in the data</a:t>
            </a:r>
          </a:p>
          <a:p>
            <a:r>
              <a:rPr lang="en-US" sz="2400" b="1" dirty="0"/>
              <a:t>Syntax: plot(</a:t>
            </a:r>
            <a:r>
              <a:rPr lang="en-US" sz="2400" b="1" dirty="0" err="1"/>
              <a:t>v,type</a:t>
            </a:r>
            <a:r>
              <a:rPr lang="en-US" sz="2400" b="1" dirty="0"/>
              <a:t>, </a:t>
            </a:r>
            <a:r>
              <a:rPr lang="en-US" sz="2400" b="1" dirty="0" err="1"/>
              <a:t>col,xlab</a:t>
            </a:r>
            <a:r>
              <a:rPr lang="en-US" sz="2400" b="1" dirty="0"/>
              <a:t>, </a:t>
            </a:r>
            <a:r>
              <a:rPr lang="en-US" sz="2400" b="1" dirty="0" err="1"/>
              <a:t>ylab</a:t>
            </a:r>
            <a:r>
              <a:rPr lang="en-US" sz="2400" b="1" dirty="0"/>
              <a:t>)</a:t>
            </a:r>
          </a:p>
          <a:p>
            <a:pPr lvl="1"/>
            <a:r>
              <a:rPr lang="en-IN" sz="2000" b="1" dirty="0"/>
              <a:t>v</a:t>
            </a:r>
            <a:r>
              <a:rPr lang="en-IN" sz="2000" dirty="0"/>
              <a:t> is a vector containing the numeric values</a:t>
            </a:r>
          </a:p>
          <a:p>
            <a:pPr lvl="1"/>
            <a:r>
              <a:rPr lang="en-IN" sz="2000" b="1" dirty="0"/>
              <a:t>type</a:t>
            </a:r>
            <a:r>
              <a:rPr lang="en-IN" sz="2000" dirty="0"/>
              <a:t> takes the value "p" to draw only the points, "l" to draw only the lines and "o" to draw both points and lines.</a:t>
            </a:r>
          </a:p>
          <a:p>
            <a:pPr lvl="1"/>
            <a:r>
              <a:rPr lang="en-IN" sz="2000" b="1" dirty="0" err="1"/>
              <a:t>xlab</a:t>
            </a:r>
            <a:r>
              <a:rPr lang="en-IN" sz="2000" dirty="0"/>
              <a:t> is the label for x axis.</a:t>
            </a:r>
          </a:p>
          <a:p>
            <a:pPr lvl="1"/>
            <a:r>
              <a:rPr lang="en-IN" sz="2000" b="1" dirty="0" err="1"/>
              <a:t>ylab</a:t>
            </a:r>
            <a:r>
              <a:rPr lang="en-IN" sz="2000" dirty="0"/>
              <a:t> is the label for y axis.</a:t>
            </a:r>
          </a:p>
          <a:p>
            <a:pPr lvl="1"/>
            <a:r>
              <a:rPr lang="en-IN" sz="2000" b="1" dirty="0"/>
              <a:t>main</a:t>
            </a:r>
            <a:r>
              <a:rPr lang="en-IN" sz="2000" dirty="0"/>
              <a:t> is the Title of the chart.</a:t>
            </a:r>
          </a:p>
          <a:p>
            <a:pPr lvl="1"/>
            <a:r>
              <a:rPr lang="en-IN" sz="2000" b="1" dirty="0"/>
              <a:t>col</a:t>
            </a:r>
            <a:r>
              <a:rPr lang="en-IN" sz="2000" dirty="0"/>
              <a:t> is used to give colours to both the points and lines.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4A5E4D-27B0-47F8-8EA8-DECA49AC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C2FF5-232E-471D-BA2B-8D18C5CF1C3F}" type="slidenum">
              <a:rPr lang="en-US" altLang="en-US" smtClean="0"/>
              <a:pPr/>
              <a:t>1</a:t>
            </a:fld>
            <a:endParaRPr lang="en-US" altLang="en-US"/>
          </a:p>
        </p:txBody>
      </p:sp>
      <p:pic>
        <p:nvPicPr>
          <p:cNvPr id="6" name="Media1">
            <a:hlinkClick r:id="" action="ppaction://media"/>
            <a:extLst>
              <a:ext uri="{FF2B5EF4-FFF2-40B4-BE49-F238E27FC236}">
                <a16:creationId xmlns:a16="http://schemas.microsoft.com/office/drawing/2014/main" id="{D413D25E-5355-457D-A880-5258B21BB1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72792" y="398885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476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6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F0E8A-F24B-46EB-9E4C-6FF6DF699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Line Graphs: Example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F0C79-D2AB-4948-A794-406CE83FB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83365"/>
            <a:ext cx="10972800" cy="5118652"/>
          </a:xfrm>
        </p:spPr>
        <p:txBody>
          <a:bodyPr/>
          <a:lstStyle/>
          <a:p>
            <a:pPr marL="0" indent="0">
              <a:buNone/>
            </a:pPr>
            <a:r>
              <a:rPr lang="en-IN" sz="2400" dirty="0"/>
              <a:t># Create the data for the chart.</a:t>
            </a:r>
          </a:p>
          <a:p>
            <a:pPr marL="0" indent="0">
              <a:buNone/>
            </a:pPr>
            <a:r>
              <a:rPr lang="en-IN" sz="2400" dirty="0"/>
              <a:t>v &lt;- c(7,12,28,3,41)</a:t>
            </a:r>
          </a:p>
          <a:p>
            <a:pPr marL="0" indent="0">
              <a:buNone/>
            </a:pPr>
            <a:r>
              <a:rPr lang="en-IN" sz="2400" dirty="0"/>
              <a:t># Plot the bar chart. </a:t>
            </a:r>
          </a:p>
          <a:p>
            <a:pPr marL="0" indent="0">
              <a:buNone/>
            </a:pPr>
            <a:r>
              <a:rPr lang="en-IN" sz="2400" dirty="0"/>
              <a:t>plot(</a:t>
            </a:r>
            <a:r>
              <a:rPr lang="en-IN" sz="2400" dirty="0" err="1"/>
              <a:t>v,type</a:t>
            </a:r>
            <a:r>
              <a:rPr lang="en-IN" sz="2400" dirty="0"/>
              <a:t> = "o")</a:t>
            </a:r>
          </a:p>
          <a:p>
            <a:pPr marL="0" indent="0">
              <a:buNone/>
            </a:pPr>
            <a:r>
              <a:rPr lang="en-US" sz="2400" dirty="0"/>
              <a:t># Title, Color and Labels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plot(</a:t>
            </a:r>
            <a:r>
              <a:rPr lang="en-IN" sz="2400" dirty="0" err="1"/>
              <a:t>v,type</a:t>
            </a:r>
            <a:r>
              <a:rPr lang="en-IN" sz="2400" dirty="0"/>
              <a:t> = "o", col = "red", </a:t>
            </a:r>
            <a:r>
              <a:rPr lang="en-IN" sz="2400" dirty="0" err="1"/>
              <a:t>xlab</a:t>
            </a:r>
            <a:r>
              <a:rPr lang="en-IN" sz="2400" dirty="0"/>
              <a:t> = "Month", </a:t>
            </a:r>
            <a:r>
              <a:rPr lang="en-IN" sz="2400" dirty="0" err="1"/>
              <a:t>ylab</a:t>
            </a:r>
            <a:r>
              <a:rPr lang="en-IN" sz="2400" dirty="0"/>
              <a:t> = "Rain fall", main = "Rain fall chart")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4A5E4D-27B0-47F8-8EA8-DECA49AC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C2FF5-232E-471D-BA2B-8D18C5CF1C3F}" type="slidenum">
              <a:rPr lang="en-US" altLang="en-US" smtClean="0"/>
              <a:pPr/>
              <a:t>2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DCDF5A-FC82-4322-8065-64AF92D71E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4008387"/>
            <a:ext cx="2579640" cy="25749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CD0084-0043-4602-ABA4-29832A02D5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2323" y="4031334"/>
            <a:ext cx="2951715" cy="2574975"/>
          </a:xfrm>
          <a:prstGeom prst="rect">
            <a:avLst/>
          </a:prstGeom>
        </p:spPr>
      </p:pic>
      <p:pic>
        <p:nvPicPr>
          <p:cNvPr id="6" name="Media2">
            <a:hlinkClick r:id="" action="ppaction://media"/>
            <a:extLst>
              <a:ext uri="{FF2B5EF4-FFF2-40B4-BE49-F238E27FC236}">
                <a16:creationId xmlns:a16="http://schemas.microsoft.com/office/drawing/2014/main" id="{F9200089-252D-4C59-9F83-112B039371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07121" y="403133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049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F0E8A-F24B-46EB-9E4C-6FF6DF699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Line Graphs: Example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F0C79-D2AB-4948-A794-406CE83FB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00727"/>
            <a:ext cx="10972800" cy="5001289"/>
          </a:xfrm>
        </p:spPr>
        <p:txBody>
          <a:bodyPr/>
          <a:lstStyle/>
          <a:p>
            <a:pPr marL="0" indent="0">
              <a:buNone/>
            </a:pPr>
            <a:r>
              <a:rPr lang="en-IN" sz="2000" dirty="0"/>
              <a:t># Create the data for the chart.</a:t>
            </a:r>
          </a:p>
          <a:p>
            <a:pPr marL="0" indent="0">
              <a:buNone/>
            </a:pPr>
            <a:r>
              <a:rPr lang="en-IN" sz="2000" dirty="0"/>
              <a:t>v &lt;- c(7,12,28,3,41)</a:t>
            </a:r>
          </a:p>
          <a:p>
            <a:pPr marL="0" indent="0">
              <a:buNone/>
            </a:pPr>
            <a:r>
              <a:rPr lang="en-IN" sz="2000" dirty="0"/>
              <a:t>t &lt;- c(14,7,6,19,3)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r>
              <a:rPr lang="en-IN" sz="2000" dirty="0"/>
              <a:t># Plot the bar chart.</a:t>
            </a:r>
          </a:p>
          <a:p>
            <a:pPr marL="0" indent="0">
              <a:buNone/>
            </a:pPr>
            <a:r>
              <a:rPr lang="en-IN" sz="2000" dirty="0"/>
              <a:t>plot(</a:t>
            </a:r>
            <a:r>
              <a:rPr lang="en-IN" sz="2000" dirty="0" err="1"/>
              <a:t>v,type</a:t>
            </a:r>
            <a:r>
              <a:rPr lang="en-IN" sz="2000" dirty="0"/>
              <a:t> = "</a:t>
            </a:r>
            <a:r>
              <a:rPr lang="en-IN" sz="2000" dirty="0" err="1"/>
              <a:t>o",col</a:t>
            </a:r>
            <a:r>
              <a:rPr lang="en-IN" sz="2000" dirty="0"/>
              <a:t> = "red", </a:t>
            </a:r>
            <a:r>
              <a:rPr lang="en-IN" sz="2000" dirty="0" err="1"/>
              <a:t>xlab</a:t>
            </a:r>
            <a:r>
              <a:rPr lang="en-IN" sz="2000" dirty="0"/>
              <a:t> = "Month", </a:t>
            </a:r>
            <a:r>
              <a:rPr lang="en-IN" sz="2000" dirty="0" err="1"/>
              <a:t>ylab</a:t>
            </a:r>
            <a:r>
              <a:rPr lang="en-IN" sz="2000" dirty="0"/>
              <a:t> = "Rain fall",    main = "Rain fall chart")</a:t>
            </a:r>
          </a:p>
          <a:p>
            <a:pPr marL="0" indent="0">
              <a:buNone/>
            </a:pPr>
            <a:r>
              <a:rPr lang="en-IN" sz="2000" dirty="0"/>
              <a:t>lines(t, type = "o", col = "blue")</a:t>
            </a:r>
          </a:p>
          <a:p>
            <a:pPr marL="0" indent="0">
              <a:buNone/>
            </a:pPr>
            <a:endParaRPr lang="en-IN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4A5E4D-27B0-47F8-8EA8-DECA49AC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C2FF5-232E-471D-BA2B-8D18C5CF1C3F}" type="slidenum">
              <a:rPr lang="en-US" altLang="en-US" smtClean="0"/>
              <a:pPr/>
              <a:t>3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0491BE-E944-454D-9ED5-1BC1480A4E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3935" y="1113872"/>
            <a:ext cx="3118465" cy="2224986"/>
          </a:xfrm>
          <a:prstGeom prst="rect">
            <a:avLst/>
          </a:prstGeom>
        </p:spPr>
      </p:pic>
      <p:pic>
        <p:nvPicPr>
          <p:cNvPr id="7" name="Media3">
            <a:hlinkClick r:id="" action="ppaction://media"/>
            <a:extLst>
              <a:ext uri="{FF2B5EF4-FFF2-40B4-BE49-F238E27FC236}">
                <a16:creationId xmlns:a16="http://schemas.microsoft.com/office/drawing/2014/main" id="{76B604EC-3E1C-422E-A9E1-F73F776299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68925" y="461539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479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95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87741-4D73-49F0-A69D-7E7E028AF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909" y="501648"/>
            <a:ext cx="10972800" cy="902279"/>
          </a:xfrm>
        </p:spPr>
        <p:txBody>
          <a:bodyPr/>
          <a:lstStyle/>
          <a:p>
            <a:r>
              <a:rPr lang="en-US" dirty="0"/>
              <a:t>Exercise -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D97C3-8F48-4DEF-8317-A06AF58A15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0824"/>
            <a:ext cx="10972800" cy="381635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 Using the dataset ‘</a:t>
            </a:r>
            <a:r>
              <a:rPr lang="en-US" sz="2400" dirty="0" err="1"/>
              <a:t>airquality</a:t>
            </a:r>
            <a:r>
              <a:rPr lang="en-US" sz="2400" dirty="0"/>
              <a:t>’, attempt the following: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/>
              <a:t>Plot a line graph of the mean ozone quality by month.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D</a:t>
            </a:r>
            <a:r>
              <a:rPr lang="en-IN" sz="2400" dirty="0"/>
              <a:t>raw a line graph for cricket T20 between India and Australia (use dummy data).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 err="1"/>
              <a:t>OzMonthMean</a:t>
            </a:r>
            <a:r>
              <a:rPr lang="en-IN" sz="2400" dirty="0"/>
              <a:t>&lt;-</a:t>
            </a:r>
            <a:r>
              <a:rPr lang="en-IN" sz="2400" dirty="0" err="1"/>
              <a:t>tapply</a:t>
            </a:r>
            <a:r>
              <a:rPr lang="en-IN" sz="2400" dirty="0"/>
              <a:t>(</a:t>
            </a:r>
            <a:r>
              <a:rPr lang="en-IN" sz="2400" dirty="0" err="1"/>
              <a:t>airquality$Ozone</a:t>
            </a:r>
            <a:r>
              <a:rPr lang="en-IN" sz="2400" dirty="0"/>
              <a:t>, factor(</a:t>
            </a:r>
            <a:r>
              <a:rPr lang="en-IN" sz="2400" dirty="0" err="1"/>
              <a:t>airquality$Month</a:t>
            </a:r>
            <a:r>
              <a:rPr lang="en-IN" sz="2400" dirty="0"/>
              <a:t>), mean, na.rm=TRUE); </a:t>
            </a:r>
            <a:r>
              <a:rPr lang="en-IN" sz="2400" dirty="0" err="1"/>
              <a:t>barplot</a:t>
            </a:r>
            <a:r>
              <a:rPr lang="en-IN" sz="2400" dirty="0"/>
              <a:t>(</a:t>
            </a:r>
            <a:r>
              <a:rPr lang="en-IN" sz="2400" dirty="0" err="1"/>
              <a:t>OzMonthMean,col</a:t>
            </a:r>
            <a:r>
              <a:rPr lang="en-IN" sz="2400" dirty="0"/>
              <a:t>=2:6, main="Mean Ozone by month")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/>
              <a:t>pie(</a:t>
            </a:r>
            <a:r>
              <a:rPr lang="en-IN" sz="2400" dirty="0" err="1"/>
              <a:t>OzMonthMean</a:t>
            </a:r>
            <a:r>
              <a:rPr lang="en-IN" sz="2400" dirty="0"/>
              <a:t>, col=rainbow(5))</a:t>
            </a:r>
          </a:p>
          <a:p>
            <a:pPr marL="457200" indent="-457200">
              <a:buFont typeface="+mj-lt"/>
              <a:buAutoNum type="arabicPeriod"/>
            </a:pPr>
            <a:endParaRPr lang="en-IN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endParaRPr lang="en-IN" sz="2400" b="1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78065-4941-4C80-A909-BE35A972C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C2FF5-232E-471D-BA2B-8D18C5CF1C3F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6" name="Media4">
            <a:hlinkClick r:id="" action="ppaction://media"/>
            <a:extLst>
              <a:ext uri="{FF2B5EF4-FFF2-40B4-BE49-F238E27FC236}">
                <a16:creationId xmlns:a16="http://schemas.microsoft.com/office/drawing/2014/main" id="{1EC70464-47B5-45A9-8B57-D71E31BEFF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35525" y="509349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189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4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28E8A-03E4-4E3D-AA25-C3FFE0511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200" y="658092"/>
            <a:ext cx="9615055" cy="4525963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Sol. 3                                                               Sol. 4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290AB-3564-4A20-A209-2AF3D7140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C2FF5-232E-471D-BA2B-8D18C5CF1C3F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1F588-D267-4689-A026-E8BB6F708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200" y="1184632"/>
            <a:ext cx="5410402" cy="55368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433062-534E-4419-B85A-E869CAB55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397" y="1303191"/>
            <a:ext cx="5691275" cy="527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4909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Scatterplot&amp;quot;&quot;/&gt;&lt;property id=&quot;20307&quot; value=&quot;262&quot;/&gt;&lt;/object&gt;&lt;object type=&quot;3&quot; unique_id=&quot;10004&quot;&gt;&lt;property id=&quot;20148&quot; value=&quot;5&quot;/&gt;&lt;property id=&quot;20300&quot; value=&quot;Slide 2 - &amp;quot;Scatterplot: Example 1 [mtcars]&amp;quot;&quot;/&gt;&lt;property id=&quot;20307&quot; value=&quot;263&quot;/&gt;&lt;/object&gt;&lt;object type=&quot;3&quot; unique_id=&quot;10005&quot;&gt;&lt;property id=&quot;20148&quot; value=&quot;5&quot;/&gt;&lt;property id=&quot;20300&quot; value=&quot;Slide 3 - &amp;quot;Scatterplot: Example 1 [mtcars]&amp;quot;&quot;/&gt;&lt;property id=&quot;20307&quot; value=&quot;264&quot;/&gt;&lt;/object&gt;&lt;object type=&quot;3&quot; unique_id=&quot;10006&quot;&gt;&lt;property id=&quot;20148&quot; value=&quot;5&quot;/&gt;&lt;property id=&quot;20300&quot; value=&quot;Slide 4 - &amp;quot;Scatterplot: Example 1 [mtcars]&amp;quot;&quot;/&gt;&lt;property id=&quot;20307&quot; value=&quot;266&quot;/&gt;&lt;/object&gt;&lt;object type=&quot;3&quot; unique_id=&quot;10007&quot;&gt;&lt;property id=&quot;20148&quot; value=&quot;5&quot;/&gt;&lt;property id=&quot;20300&quot; value=&quot;Slide 5 - &amp;quot;Scatterplot: Example 2 [airquality]&amp;quot;&quot;/&gt;&lt;property id=&quot;20307&quot; value=&quot;267&quot;/&gt;&lt;/object&gt;&lt;object type=&quot;3&quot; unique_id=&quot;10008&quot;&gt;&lt;property id=&quot;20148&quot; value=&quot;5&quot;/&gt;&lt;property id=&quot;20300&quot; value=&quot;Slide 6 - &amp;quot;Scatterplot: Example 3 [who]&amp;quot;&quot;/&gt;&lt;property id=&quot;20307&quot; value=&quot;265&quot;/&gt;&lt;/object&gt;&lt;object type=&quot;3&quot; unique_id=&quot;10009&quot;&gt;&lt;property id=&quot;20148&quot; value=&quot;5&quot;/&gt;&lt;property id=&quot;20300&quot; value=&quot;Slide 7 - &amp;quot;Scatterplot: Example 3 [who]&amp;quot;&quot;/&gt;&lt;property id=&quot;20307&quot; value=&quot;268&quot;/&gt;&lt;/object&gt;&lt;object type=&quot;3&quot; unique_id=&quot;10010&quot;&gt;&lt;property id=&quot;20148&quot; value=&quot;5&quot;/&gt;&lt;property id=&quot;20300&quot; value=&quot;Slide 8 - &amp;quot;Pie Chart&amp;quot;&quot;/&gt;&lt;property id=&quot;20307&quot; value=&quot;269&quot;/&gt;&lt;/object&gt;&lt;object type=&quot;3&quot; unique_id=&quot;10011&quot;&gt;&lt;property id=&quot;20148&quot; value=&quot;5&quot;/&gt;&lt;property id=&quot;20300&quot; value=&quot;Slide 9 - &amp;quot;Pie Chart: Example&amp;quot;&quot;/&gt;&lt;property id=&quot;20307&quot; value=&quot;270&quot;/&gt;&lt;/object&gt;&lt;object type=&quot;3&quot; unique_id=&quot;10012&quot;&gt;&lt;property id=&quot;20148&quot; value=&quot;5&quot;/&gt;&lt;property id=&quot;20300&quot; value=&quot;Slide 10 - &amp;quot;Pie Chart: Example (contd..)&amp;quot;&quot;/&gt;&lt;property id=&quot;20307&quot; value=&quot;271&quot;/&gt;&lt;/object&gt;&lt;object type=&quot;3&quot; unique_id=&quot;10013&quot;&gt;&lt;property id=&quot;20148&quot; value=&quot;5&quot;/&gt;&lt;property id=&quot;20300&quot; value=&quot;Slide 11 - &amp;quot;3D Pie Chart: Example&amp;quot;&quot;/&gt;&lt;property id=&quot;20307&quot; value=&quot;272&quot;/&gt;&lt;/object&gt;&lt;object type=&quot;3&quot; unique_id=&quot;10014&quot;&gt;&lt;property id=&quot;20148&quot; value=&quot;5&quot;/&gt;&lt;property id=&quot;20300&quot; value=&quot;Slide 12 - &amp;quot;Pie Chart: Example 2 [who]&amp;quot;&quot;/&gt;&lt;property id=&quot;20307&quot; value=&quot;273&quot;/&gt;&lt;/object&gt;&lt;object type=&quot;3&quot; unique_id=&quot;10015&quot;&gt;&lt;property id=&quot;20148&quot; value=&quot;5&quot;/&gt;&lt;property id=&quot;20300&quot; value=&quot;Slide 13 - &amp;quot;Pie Chart: Example 3 [airquality]&amp;quot;&quot;/&gt;&lt;property id=&quot;20307&quot; value=&quot;274&quot;/&gt;&lt;/object&gt;&lt;object type=&quot;3&quot; unique_id=&quot;10016&quot;&gt;&lt;property id=&quot;20148&quot; value=&quot;5&quot;/&gt;&lt;property id=&quot;20300&quot; value=&quot;Slide 14 - &amp;quot;Bar Plot&amp;quot;&quot;/&gt;&lt;property id=&quot;20307&quot; value=&quot;275&quot;/&gt;&lt;/object&gt;&lt;object type=&quot;3&quot; unique_id=&quot;10017&quot;&gt;&lt;property id=&quot;20148&quot; value=&quot;5&quot;/&gt;&lt;property id=&quot;20300&quot; value=&quot;Slide 15 - &amp;quot;Bar Plot: Example&amp;quot;&quot;/&gt;&lt;property id=&quot;20307&quot; value=&quot;276&quot;/&gt;&lt;/object&gt;&lt;object type=&quot;3&quot; unique_id=&quot;10018&quot;&gt;&lt;property id=&quot;20148&quot; value=&quot;5&quot;/&gt;&lt;property id=&quot;20300&quot; value=&quot;Slide 16 - &amp;quot;Bar Plot: Example&amp;quot;&quot;/&gt;&lt;property id=&quot;20307&quot; value=&quot;277&quot;/&gt;&lt;/object&gt;&lt;object type=&quot;3&quot; unique_id=&quot;10019&quot;&gt;&lt;property id=&quot;20148&quot; value=&quot;5&quot;/&gt;&lt;property id=&quot;20300&quot; value=&quot;Slide 17 - &amp;quot;Group Bar Chart and Stacked Bar Chart: Example&amp;quot;&quot;/&gt;&lt;property id=&quot;20307&quot; value=&quot;278&quot;/&gt;&lt;/object&gt;&lt;object type=&quot;3&quot; unique_id=&quot;10020&quot;&gt;&lt;property id=&quot;20148&quot; value=&quot;5&quot;/&gt;&lt;property id=&quot;20300&quot; value=&quot;Slide 18 - &amp;quot;Histogram&amp;quot;&quot;/&gt;&lt;property id=&quot;20307&quot; value=&quot;279&quot;/&gt;&lt;/object&gt;&lt;object type=&quot;3&quot; unique_id=&quot;10021&quot;&gt;&lt;property id=&quot;20148&quot; value=&quot;5&quot;/&gt;&lt;property id=&quot;20300&quot; value=&quot;Slide 19 - &amp;quot;Histogram: Example&amp;quot;&quot;/&gt;&lt;property id=&quot;20307&quot; value=&quot;280&quot;/&gt;&lt;/object&gt;&lt;object type=&quot;3&quot; unique_id=&quot;10022&quot;&gt;&lt;property id=&quot;20148&quot; value=&quot;5&quot;/&gt;&lt;property id=&quot;20300&quot; value=&quot;Slide 20 - &amp;quot;Your Turn&amp;quot;&quot;/&gt;&lt;property id=&quot;20307&quot; value=&quot;281&quot;/&gt;&lt;/object&gt;&lt;object type=&quot;3&quot; unique_id=&quot;10023&quot;&gt;&lt;property id=&quot;20148&quot; value=&quot;5&quot;/&gt;&lt;property id=&quot;20300&quot; value=&quot;Slide 21 - &amp;quot;Soln&amp;quot;&quot;/&gt;&lt;property id=&quot;20307&quot; value=&quot;282&quot;/&gt;&lt;/object&gt;&lt;object type=&quot;3&quot; unique_id=&quot;10024&quot;&gt;&lt;property id=&quot;20148&quot; value=&quot;5&quot;/&gt;&lt;property id=&quot;20300&quot; value=&quot;Slide 22 - &amp;quot;Line Graphs&amp;quot;&quot;/&gt;&lt;property id=&quot;20307&quot; value=&quot;283&quot;/&gt;&lt;/object&gt;&lt;object type=&quot;3&quot; unique_id=&quot;10025&quot;&gt;&lt;property id=&quot;20148&quot; value=&quot;5&quot;/&gt;&lt;property id=&quot;20300&quot; value=&quot;Slide 23 - &amp;quot;Line Graphs: Example&amp;quot;&quot;/&gt;&lt;property id=&quot;20307&quot; value=&quot;284&quot;/&gt;&lt;/object&gt;&lt;object type=&quot;3&quot; unique_id=&quot;10026&quot;&gt;&lt;property id=&quot;20148&quot; value=&quot;5&quot;/&gt;&lt;property id=&quot;20300&quot; value=&quot;Slide 24 - &amp;quot;Line Graphs: Example&amp;quot;&quot;/&gt;&lt;property id=&quot;20307&quot; value=&quot;285&quot;/&gt;&lt;/object&gt;&lt;object type=&quot;3&quot; unique_id=&quot;10027&quot;&gt;&lt;property id=&quot;20148&quot; value=&quot;5&quot;/&gt;&lt;property id=&quot;20300&quot; value=&quot;Slide 25 - &amp;quot;Box Plot&amp;quot;&quot;/&gt;&lt;property id=&quot;20307&quot; value=&quot;286&quot;/&gt;&lt;/object&gt;&lt;object type=&quot;3&quot; unique_id=&quot;10028&quot;&gt;&lt;property id=&quot;20148&quot; value=&quot;5&quot;/&gt;&lt;property id=&quot;20300&quot; value=&quot;Slide 26 - &amp;quot;Box Plot Interpretation&amp;quot;&quot;/&gt;&lt;property id=&quot;20307&quot; value=&quot;287&quot;/&gt;&lt;/object&gt;&lt;object type=&quot;3&quot; unique_id=&quot;10029&quot;&gt;&lt;property id=&quot;20148&quot; value=&quot;5&quot;/&gt;&lt;property id=&quot;20300&quot; value=&quot;Slide 27 - &amp;quot;Box Plot: Example 1&amp;quot;&quot;/&gt;&lt;property id=&quot;20307&quot; value=&quot;292&quot;/&gt;&lt;/object&gt;&lt;object type=&quot;3&quot; unique_id=&quot;10030&quot;&gt;&lt;property id=&quot;20148&quot; value=&quot;5&quot;/&gt;&lt;property id=&quot;20300&quot; value=&quot;Slide 28 - &amp;quot;Box Plot: Example 2&amp;quot;&quot;/&gt;&lt;property id=&quot;20307&quot; value=&quot;293&quot;/&gt;&lt;/object&gt;&lt;object type=&quot;3&quot; unique_id=&quot;10031&quot;&gt;&lt;property id=&quot;20148&quot; value=&quot;5&quot;/&gt;&lt;property id=&quot;20300&quot; value=&quot;Slide 29 - &amp;quot;Box Plot: Example&amp;quot;&quot;/&gt;&lt;property id=&quot;20307&quot; value=&quot;291&quot;/&gt;&lt;/object&gt;&lt;object type=&quot;3&quot; unique_id=&quot;10032&quot;&gt;&lt;property id=&quot;20148&quot; value=&quot;5&quot;/&gt;&lt;property id=&quot;20300&quot; value=&quot;Slide 30 - &amp;quot;Box Plot: Notch &amp;amp; Varwidth&amp;quot;&quot;/&gt;&lt;property id=&quot;20307&quot; value=&quot;290&quot;/&gt;&lt;/object&gt;&lt;object type=&quot;3&quot; unique_id=&quot;10033&quot;&gt;&lt;property id=&quot;20148&quot; value=&quot;5&quot;/&gt;&lt;property id=&quot;20300&quot; value=&quot;Slide 31 - &amp;quot;Your Turn&amp;quot;&quot;/&gt;&lt;property id=&quot;20307&quot; value=&quot;294&quot;/&gt;&lt;/object&gt;&lt;object type=&quot;3&quot; unique_id=&quot;10034&quot;&gt;&lt;property id=&quot;20148&quot; value=&quot;5&quot;/&gt;&lt;property id=&quot;20300&quot; value=&quot;Slide 32 - &amp;quot;Your Turn [contd..]&amp;quot;&quot;/&gt;&lt;property id=&quot;20307&quot; value=&quot;295&quot;/&gt;&lt;/object&gt;&lt;object type=&quot;3&quot; unique_id=&quot;10035&quot;&gt;&lt;property id=&quot;20148&quot; value=&quot;5&quot;/&gt;&lt;property id=&quot;20300&quot; value=&quot;Slide 33 - &amp;quot;Your Turn [contd..]&amp;quot;&quot;/&gt;&lt;property id=&quot;20307&quot; value=&quot;296&quot;/&gt;&lt;/object&gt;&lt;object type=&quot;3&quot; unique_id=&quot;10036&quot;&gt;&lt;property id=&quot;20148&quot; value=&quot;5&quot;/&gt;&lt;property id=&quot;20300&quot; value=&quot;Slide 34 - &amp;quot;Your Turn [hflights dataset]&amp;quot;&quot;/&gt;&lt;property id=&quot;20307&quot; value=&quot;297&quot;/&gt;&lt;/object&gt;&lt;object type=&quot;3&quot; unique_id=&quot;10037&quot;&gt;&lt;property id=&quot;20148&quot; value=&quot;5&quot;/&gt;&lt;property id=&quot;20300&quot; value=&quot;Slide 35 - &amp;quot;Your Turn [hflights dataset] Contd…&amp;quot;&quot;/&gt;&lt;property id=&quot;20307&quot; value=&quot;299&quot;/&gt;&lt;/object&gt;&lt;object type=&quot;3&quot; unique_id=&quot;10038&quot;&gt;&lt;property id=&quot;20148&quot; value=&quot;5&quot;/&gt;&lt;property id=&quot;20300&quot; value=&quot;Slide 36 - &amp;quot;Your Turn [hflights dataset] Soln….&amp;quot;&quot;/&gt;&lt;property id=&quot;20307&quot; value=&quot;301&quot;/&gt;&lt;/object&gt;&lt;object type=&quot;3&quot; unique_id=&quot;10039&quot;&gt;&lt;property id=&quot;20148&quot; value=&quot;5&quot;/&gt;&lt;property id=&quot;20300&quot; value=&quot;Slide 37 - &amp;quot;Your Turn [hflights dataset] Contd…&amp;quot;&quot;/&gt;&lt;property id=&quot;20307&quot; value=&quot;298&quot;/&gt;&lt;/object&gt;&lt;/object&gt;&lt;object type=&quot;8&quot; unique_id=&quot;10078&quot;&gt;&lt;/object&gt;&lt;/object&gt;&lt;/database&gt;"/>
  <p:tag name="MMPROD_NEXTUNIQUEID" val="10011"/>
  <p:tag name="SECTOMILLISECCONVERTED" val="1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1669</TotalTime>
  <Words>363</Words>
  <Application>Microsoft Office PowerPoint</Application>
  <PresentationFormat>Widescreen</PresentationFormat>
  <Paragraphs>47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1_Office Theme</vt:lpstr>
      <vt:lpstr>Line Graphs</vt:lpstr>
      <vt:lpstr>Line Graphs: Example</vt:lpstr>
      <vt:lpstr>Line Graphs: Example</vt:lpstr>
      <vt:lpstr>Exercise -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Reading from Data Files</dc:title>
  <dc:creator>Pawan</dc:creator>
  <cp:lastModifiedBy>Sartaj Singh</cp:lastModifiedBy>
  <cp:revision>207</cp:revision>
  <dcterms:created xsi:type="dcterms:W3CDTF">2017-08-25T12:33:43Z</dcterms:created>
  <dcterms:modified xsi:type="dcterms:W3CDTF">2020-03-30T03:09:31Z</dcterms:modified>
</cp:coreProperties>
</file>

<file path=docProps/thumbnail.jpeg>
</file>